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57" r:id="rId5"/>
    <p:sldId id="266" r:id="rId6"/>
    <p:sldId id="260" r:id="rId7"/>
    <p:sldId id="268" r:id="rId8"/>
    <p:sldId id="267" r:id="rId9"/>
    <p:sldId id="261" r:id="rId10"/>
    <p:sldId id="269" r:id="rId11"/>
    <p:sldId id="262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994349978185283"/>
                  <c:y val="9.50483926021212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chemeClr val="bg1"/>
                        </a:solidFill>
                        <a:latin typeface="Arial Black" pitchFamily="34" charset="0"/>
                      </a:rPr>
                      <a:t>33%</a:t>
                    </a:r>
                    <a:endParaRPr lang="en-US" dirty="0">
                      <a:latin typeface="Arial Black" pitchFamily="34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9.2079478346456745E-2"/>
                  <c:y val="-0.19836417322834646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chemeClr val="bg1"/>
                        </a:solidFill>
                        <a:latin typeface="Arial Black" pitchFamily="34" charset="0"/>
                      </a:rPr>
                      <a:t>48%</a:t>
                    </a:r>
                    <a:endParaRPr lang="en-US" dirty="0">
                      <a:latin typeface="Arial Black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6.9618124053352048E-2"/>
                  <c:y val="0.18832360217283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454478346456696E-2"/>
                  <c:y val="0.133630413385826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i="1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часто - 7 чел.</c:v>
                </c:pt>
                <c:pt idx="1">
                  <c:v>иногда - 10 чел.</c:v>
                </c:pt>
                <c:pt idx="2">
                  <c:v>очень редко - 3 чел.</c:v>
                </c:pt>
                <c:pt idx="3">
                  <c:v>никогда - 1 чел.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www.examiner.com/sites/default/files/styles/medium/hash/09/8e/098ef3a11e81dbe26f72a03056c0b14f.jpeg&amp;uinfo=sw-1315-sh-797-fw-1090-fh-591-pd-1&amp;p=2&amp;text=%D0%BA%D0%B0%D1%80%D1%82%D0%B8%D0%BD%D0%BA%D0%B8%20%D0%B2%D0%B8%D1%82%D0%B0%D0%BC%D0%B8%D0%BD%D1%8B&amp;noreask=1&amp;pos=71&amp;rpt=simage&amp;lr=55" TargetMode="External"/><Relationship Id="rId13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12" Type="http://schemas.openxmlformats.org/officeDocument/2006/relationships/hyperlink" Target="http://images.yandex.ru/yandsearch?source=wiz&amp;img_url=http://www.medvopros.com/imgnews/2755.jpg&amp;uinfo=sw-1315-sh-797-fw-1090-fh-591-pd-1&amp;p=9&amp;text=%D0%BA%D0%B0%D1%80%D1%82%D0%B8%D0%BD%D0%BA%D0%B8%20%D0%B2%D0%B8%D1%82%D0%B0%D0%BC%D0%B8%D0%BD%D1%8B&amp;noreask=1&amp;pos=272&amp;rpt=simage&amp;lr=5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mediasubs.ru/group/uploads/fo/formula-schastya/image2/tYWE5Ni00.jpg&amp;uinfo=sw-1315-sh-797-fw-1090-fh-591-pd-1&amp;p=4&amp;text=%D0%BA%D0%B0%D1%80%D1%82%D0%B8%D0%BD%D0%BA%D0%B8%20%D0%B2%D0%B8%D1%82%D0%B0%D0%BC%D0%B8%D0%BD%D1%8B&amp;noreask=1&amp;pos=131&amp;rpt=simage&amp;lr=55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47.jpeg"/><Relationship Id="rId10" Type="http://schemas.openxmlformats.org/officeDocument/2006/relationships/hyperlink" Target="http://images.yandex.ru/yandsearch?source=wiz&amp;img_url=http://cs402522.userapi.com/v402522038/1bc5/HiTVy2z9sz8.jpg&amp;uinfo=sw-1315-sh-797-fw-1090-fh-591-pd-1&amp;p=6&amp;text=%D0%BA%D0%B0%D1%80%D1%82%D0%B8%D0%BD%D0%BA%D0%B8%20%D0%B2%D0%B8%D1%82%D0%B0%D0%BC%D0%B8%D0%BD%D1%8B&amp;noreask=1&amp;pos=185&amp;rpt=simage&amp;lr=55" TargetMode="External"/><Relationship Id="rId4" Type="http://schemas.openxmlformats.org/officeDocument/2006/relationships/hyperlink" Target="http://images.yandex.ru/yandsearch?source=wiz&amp;img_url=http://alkalinenutrition.com.p11.hostingprod.com/yahoo_site_admin/assets/images/AlkalineNutritionLetterAcr.24673622.jpg&amp;uinfo=sw-1315-sh-797-fw-1090-fh-591-pd-1&amp;p=4&amp;text=%D0%BA%D0%B0%D1%80%D1%82%D0%B8%D0%BD%D0%BA%D0%B8%20%D0%B2%D0%B8%D1%82%D0%B0%D0%BC%D0%B8%D0%BD%D1%8B&amp;noreask=1&amp;pos=122&amp;rpt=simage&amp;lr=55" TargetMode="External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" y="0"/>
            <a:ext cx="9139212" cy="68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Тема проекта: </a:t>
            </a:r>
          </a:p>
          <a:p>
            <a:pPr algn="ctr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«Здоровая пища – залог здоровья»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0522" y="3501008"/>
            <a:ext cx="4193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МАУДО г. Ялуторовска </a:t>
            </a:r>
          </a:p>
          <a:p>
            <a:pPr algn="ct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«Детский сад №8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20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Arial Black" pitchFamily="34" charset="0"/>
              </a:rPr>
              <a:t>Руководитель проекта: 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Arial Black" pitchFamily="34" charset="0"/>
              </a:rPr>
              <a:t>Аксенова Елена Викторовна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623731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2013год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79" y="1485785"/>
            <a:ext cx="4319477" cy="4319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7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89" y="434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90089"/>
            <a:ext cx="8964488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Чтение художественной литературы:</a:t>
            </a:r>
          </a:p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Л.В.Баль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 «Букварь здоровья», К. И. Чуковский «Айболит», </a:t>
            </a:r>
            <a:endParaRPr lang="ru-RU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С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. Михалков «Овощи», «Витаминная сказка», рассматривание книги рецептов о вкусной и здоровой пище.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1488765"/>
            <a:ext cx="8874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Загадки с </a:t>
            </a:r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грядки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(отгадывали загадки и сами их сочиняли)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Изготовление </a:t>
            </a: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</a:rPr>
              <a:t>памятки для  родителей руками детей </a:t>
            </a: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                      «</a:t>
            </a: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</a:rPr>
              <a:t>Аппетитная и полезная еда»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44225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0070C0"/>
                </a:solidFill>
                <a:latin typeface="Arial Black" pitchFamily="34" charset="0"/>
              </a:rPr>
              <a:t>Труд в уголке природы: </a:t>
            </a:r>
            <a:r>
              <a:rPr lang="ru-RU" sz="2000" i="1" dirty="0">
                <a:solidFill>
                  <a:srgbClr val="7030A0"/>
                </a:solidFill>
                <a:latin typeface="Arial Black" pitchFamily="34" charset="0"/>
              </a:rPr>
              <a:t>посадка лука на </a:t>
            </a: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перо</a:t>
            </a:r>
            <a:endParaRPr lang="ru-RU" sz="20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2" name="Picture 4" descr="G:\DCIM\100SSCAM\IMG_2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862" y="2487863"/>
            <a:ext cx="2195736" cy="1463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CIM\100SSCAM\IMG_2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8" y="2487863"/>
            <a:ext cx="216024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DCIM\100SSCAM\IMG_2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682" y="2472749"/>
            <a:ext cx="2218408" cy="147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DCIM\100SSCAM\IMG_2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882" y="2504428"/>
            <a:ext cx="2156645" cy="1437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0437"/>
            <a:ext cx="2615372" cy="1905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5160">
            <a:off x="6607513" y="4206414"/>
            <a:ext cx="2247270" cy="1892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87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69033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013501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Изготовление </a:t>
            </a:r>
            <a:r>
              <a:rPr lang="ru-RU" sz="2000" i="1" dirty="0">
                <a:solidFill>
                  <a:srgbClr val="0070C0"/>
                </a:solidFill>
                <a:latin typeface="Arial Black" pitchFamily="34" charset="0"/>
              </a:rPr>
              <a:t>пригласительных открыток для родителей  на театрализованное представление </a:t>
            </a: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                        </a:t>
            </a: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</a:rPr>
              <a:t>Здоровая пища для всей семьи»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551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Распределение </a:t>
            </a: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</a:rPr>
              <a:t>ролей для </a:t>
            </a: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театрализованного представления</a:t>
            </a:r>
            <a:endParaRPr lang="ru-RU" sz="2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2" name="Picture 4" descr="G:\DCIM\100SSCAM\SDC11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558" y="933400"/>
            <a:ext cx="2472344" cy="1854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CIM\100SSCAM\SDC11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33400"/>
            <a:ext cx="2472344" cy="1854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DCIM\100SSCAM\IMG_2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16" y="4047414"/>
            <a:ext cx="2669735" cy="177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DCIM\100SSCAM\IMG_23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437" y="4928200"/>
            <a:ext cx="2697110" cy="1798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DCIM\100SSCAM\IMG_23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360" y="4029163"/>
            <a:ext cx="2697112" cy="1798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9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488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Работа с родителями:</a:t>
            </a:r>
          </a:p>
          <a:p>
            <a:pPr lvl="0"/>
            <a:r>
              <a:rPr lang="ru-RU" sz="2000" i="1" dirty="0" smtClean="0">
                <a:solidFill>
                  <a:prstClr val="black"/>
                </a:solidFill>
                <a:latin typeface="Arial Black" pitchFamily="34" charset="0"/>
              </a:rPr>
              <a:t>   </a:t>
            </a: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Изготовление </a:t>
            </a:r>
            <a:r>
              <a:rPr lang="ru-RU" sz="2000" i="1" dirty="0">
                <a:solidFill>
                  <a:srgbClr val="7030A0"/>
                </a:solidFill>
                <a:latin typeface="Arial Black" pitchFamily="34" charset="0"/>
              </a:rPr>
              <a:t>декораций и костюмов для </a:t>
            </a: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  театрализованного </a:t>
            </a:r>
            <a:r>
              <a:rPr lang="ru-RU" sz="2000" i="1" dirty="0">
                <a:solidFill>
                  <a:srgbClr val="7030A0"/>
                </a:solidFill>
                <a:latin typeface="Arial Black" pitchFamily="34" charset="0"/>
              </a:rPr>
              <a:t>представления </a:t>
            </a: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детей </a:t>
            </a:r>
            <a:endParaRPr lang="ru-RU" sz="20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459" y="1785766"/>
            <a:ext cx="2487926" cy="1655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G:\DCIM\100SSCAM\IMG_2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3857" y="1394547"/>
            <a:ext cx="2484276" cy="2290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CIM\100SSCAM\IMG_2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41" y="1773953"/>
            <a:ext cx="2484276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79" y="4030984"/>
            <a:ext cx="771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Подготовка к выступлению: 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учимся наносить грим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G:\DCIM\100SSCAM\IMG_23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05" y="4898032"/>
            <a:ext cx="1933315" cy="1288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913"/>
            <a:ext cx="1446145" cy="1936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694" y="4869160"/>
            <a:ext cx="1786880" cy="1346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376" y="4912680"/>
            <a:ext cx="1869624" cy="1337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0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5742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>
                <a:solidFill>
                  <a:srgbClr val="C00000"/>
                </a:solidFill>
                <a:latin typeface="Arial Black" pitchFamily="34" charset="0"/>
              </a:rPr>
              <a:t>Третий этап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ru-RU" sz="2400" i="1" dirty="0" smtClean="0">
                <a:solidFill>
                  <a:schemeClr val="tx2"/>
                </a:solidFill>
                <a:latin typeface="Arial Black" pitchFamily="34" charset="0"/>
              </a:rPr>
              <a:t>- Заключительный</a:t>
            </a:r>
            <a:endParaRPr lang="ru-RU" sz="2400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0182" y="1058563"/>
            <a:ext cx="7372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Обобщить знания детей по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оздоровлению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через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открытое театрализованное представление 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«Здоровая пища для всей семьи»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с целью доказать, что  полезная пища – залог здоровья.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86" y="3068958"/>
            <a:ext cx="2809381" cy="194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83" y="1068705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Цель: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470" y="2436857"/>
            <a:ext cx="387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Театрализация сказки</a:t>
            </a:r>
            <a:endParaRPr lang="ru-RU" sz="2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2" name="Picture 4" descr="G:\DCIM\100SSCAM\IMG_2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414" y="4797152"/>
            <a:ext cx="2877100" cy="194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CIM\100SSCAM\IMG_2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901" y="3068958"/>
            <a:ext cx="3024338" cy="2016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9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8569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  <a:r>
              <a:rPr lang="ru-RU" sz="2400" i="1" dirty="0" smtClean="0">
                <a:solidFill>
                  <a:schemeClr val="tx2"/>
                </a:solidFill>
                <a:latin typeface="Arial Black" pitchFamily="34" charset="0"/>
              </a:rPr>
              <a:t>За период работы над проектом </a:t>
            </a:r>
          </a:p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«Здоровая пища – залог здоровья»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 детей появилось первоначальное представление 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выборе самых полезных продуктов для  здорового, рационального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питания для сохранения и укрепления здоровья. </a:t>
            </a:r>
          </a:p>
          <a:p>
            <a:pPr algn="just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По словам родителей, дети стали осознанно использовать полученные знания в повседневной жизни  при выборе продуктов.     </a:t>
            </a:r>
          </a:p>
          <a:p>
            <a:pPr algn="just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Родители  тоже стараются способствовать формированию устойчивой мотивации на здоровый образ жизни и правильное питание своих детей.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libri"/>
              </a:rPr>
              <a:t>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Calibri"/>
            </a:endParaRPr>
          </a:p>
          <a:p>
            <a:pPr algn="just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libri"/>
              </a:rPr>
              <a:t>  Выбор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libri"/>
              </a:rPr>
              <a:t>темы проекта оказался не случайным. После проведенной работы и родители, и дети пришли к выводу о том, что только здоровая семья может быть по-настоящему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libri"/>
              </a:rPr>
              <a:t>счастливой.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2000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72" y="358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0" y="2287774"/>
            <a:ext cx="904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sz="54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265" y="3796709"/>
            <a:ext cx="4695725" cy="311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im7-tub-ru.yandex.net/i?id=511247351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8978">
            <a:off x="297620" y="316059"/>
            <a:ext cx="2082592" cy="1888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4-tub-ru.yandex.net/i?id=93886262-6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088" y="159071"/>
            <a:ext cx="1944216" cy="21287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0-tub-ru.yandex.net/i?id=109577930-4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8201">
            <a:off x="6569216" y="368137"/>
            <a:ext cx="2065435" cy="1710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6-tub-ru.yandex.net/i?id=116467777-01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1323">
            <a:off x="6667658" y="3200032"/>
            <a:ext cx="2442094" cy="2015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2-tub-ru.yandex.net/i?id=422468744-26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8837">
            <a:off x="129661" y="3479898"/>
            <a:ext cx="2486191" cy="1851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16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" y="0"/>
            <a:ext cx="91734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1" y="116632"/>
            <a:ext cx="85116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Актуальность проблемы: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Рациональное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, сбалансированное питание предусматривает использование необходимого набора продуктов, содержащих все пищевые компоненты, витамины, микроэлементы в соответствии с возрастными физиологическими потребностями развивающегося организма ребенка. </a:t>
            </a:r>
            <a:endParaRPr lang="ru-RU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 Дети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не могут самостоятельно оценить полезность здоровой пищи. </a:t>
            </a:r>
            <a:endParaRPr lang="ru-RU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наше время, время неконтролируемого потока рекламы, рекламы чипсов, </a:t>
            </a:r>
            <a:r>
              <a:rPr lang="ru-RU" i="1" dirty="0" err="1">
                <a:solidFill>
                  <a:srgbClr val="002060"/>
                </a:solidFill>
                <a:latin typeface="Arial Black" pitchFamily="34" charset="0"/>
              </a:rPr>
              <a:t>кириешек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Arial Black" pitchFamily="34" charset="0"/>
              </a:rPr>
              <a:t>чупа-чупсов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 и т. д.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</a:t>
            </a:r>
          </a:p>
          <a:p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 У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детей формируются искаженные взгляды на питание. Родители зачастую так же не способствуют формированию стереотипов правильного питания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endParaRPr lang="ru-RU" i="1" dirty="0" smtClean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   Без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преувеличения можно сказать, что правильное питание – это залог хорошего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самочувствия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, работоспособности, активной деятельности, отличного настроения, важнейшее и непременное условие нашего здоровья и долголетия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.</a:t>
            </a:r>
            <a:endParaRPr lang="ru-RU" i="1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0909" y="53180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Предполагаемые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результаты проекта:</a:t>
            </a:r>
            <a:r>
              <a:rPr lang="ru-RU" i="1" dirty="0"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  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Осознанное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отношение детей и их родителей к здоровой и полезной пище.</a:t>
            </a:r>
          </a:p>
        </p:txBody>
      </p:sp>
    </p:spTree>
    <p:extLst>
      <p:ext uri="{BB962C8B-B14F-4D97-AF65-F5344CB8AC3E}">
        <p14:creationId xmlns:p14="http://schemas.microsoft.com/office/powerpoint/2010/main" xmlns="" val="9795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8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1417" y="836712"/>
            <a:ext cx="43287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Участники проекта: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Дети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Родители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Педагоги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9891" y="215062"/>
            <a:ext cx="8214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Тип проекта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информационно - творческий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38" y="2636912"/>
            <a:ext cx="2704752" cy="1772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C:\Users\Елена\Desktop\С ФОТО С ФЛЕШКИ\100SSCAM\100SSCAM\SDC11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3"/>
            <a:ext cx="2806487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Елена\Desktop\С ФОТО С ФЛЕШКИ\100SSCAM\100SSCAM\IMG_0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0405"/>
            <a:ext cx="2806487" cy="1982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3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150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Цель проекта: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Сформировать представление  у                      детей о здоровом  питании как одной из главных ценностей человеческой жизни.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605" y="1133356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Arial Black" pitchFamily="34" charset="0"/>
              </a:rPr>
              <a:t>Задачи: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Формировать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представление детей о выборе самых полезных продуктов для  здорового, рационального питания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Развивать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потребность ребенка в знаниях о правильном питании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Расширять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знания детей о правилах питания, направленные на сохранение и укрепление здоровья. Научить детей использовать полученные знания в повседневной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жизни; </a:t>
            </a:r>
          </a:p>
          <a:p>
            <a:pPr marL="285750" indent="-285750">
              <a:buFontTx/>
              <a:buChar char="-"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Способствовать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развитию творческих способностей детей, умение работать сообща, согласовывать свои действия;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Воспитывать у дошкольников сознательное отношение к выбору продуктов питания, умение анализировать свой выбор, развивать познавательный интерес,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речь;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Просвещать и приобщать родителей к проблеме организации рационального питания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дошкольников;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8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208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61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76129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</a:rPr>
              <a:t>Содержание этапов проекта:</a:t>
            </a:r>
            <a:endParaRPr lang="ru-RU" sz="24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548680"/>
            <a:ext cx="87794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Первый этап: 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Подготовительный</a:t>
            </a:r>
          </a:p>
          <a:p>
            <a:endParaRPr lang="ru-RU" sz="1600" i="1" dirty="0" smtClean="0"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smtClean="0">
                <a:latin typeface="Arial Black" pitchFamily="34" charset="0"/>
                <a:ea typeface="Calibri"/>
              </a:rPr>
              <a:t>Сформировать </a:t>
            </a:r>
            <a:r>
              <a:rPr lang="ru-RU" sz="2000" i="1" dirty="0">
                <a:latin typeface="Arial Black" pitchFamily="34" charset="0"/>
                <a:ea typeface="Calibri"/>
              </a:rPr>
              <a:t>представления детей о полезных продуктах, витаминах, их значении для жизни </a:t>
            </a:r>
            <a:r>
              <a:rPr lang="ru-RU" sz="2000" i="1" dirty="0" smtClean="0">
                <a:latin typeface="Arial Black" pitchFamily="34" charset="0"/>
                <a:ea typeface="Calibri"/>
              </a:rPr>
              <a:t>человека.</a:t>
            </a:r>
          </a:p>
          <a:p>
            <a:endParaRPr lang="ru-RU" sz="2000" i="1" dirty="0" smtClean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i="1" dirty="0" smtClean="0">
                <a:latin typeface="Arial Black" pitchFamily="34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Arial Black" pitchFamily="34" charset="0"/>
              </a:rPr>
              <a:t>Беседа </a:t>
            </a: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 с детьми о </a:t>
            </a:r>
            <a:r>
              <a:rPr lang="ru-RU" sz="2000" i="1" dirty="0">
                <a:solidFill>
                  <a:srgbClr val="0070C0"/>
                </a:solidFill>
                <a:latin typeface="Arial Black" pitchFamily="34" charset="0"/>
              </a:rPr>
              <a:t>полезной и вредной пище </a:t>
            </a: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  <a:p>
            <a:endParaRPr lang="ru-RU" sz="1600" i="1" dirty="0">
              <a:latin typeface="Arial Black" pitchFamily="34" charset="0"/>
            </a:endParaRPr>
          </a:p>
        </p:txBody>
      </p:sp>
      <p:pic>
        <p:nvPicPr>
          <p:cNvPr id="6149" name="Picture 5" descr="G:\DCIM\100SSCAM\IMG_2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3894"/>
            <a:ext cx="3024336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DCIM\100SSCAM\SDC11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913" y="4554895"/>
            <a:ext cx="2808312" cy="210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DCIM\100SSCAM\SDC11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43" y="3529884"/>
            <a:ext cx="3024336" cy="2114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2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1600" i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Arial Black" pitchFamily="34" charset="0"/>
              </a:rPr>
              <a:t>Анкетирование родителей</a:t>
            </a:r>
            <a:r>
              <a:rPr lang="ru-RU" sz="2000" i="1" dirty="0">
                <a:solidFill>
                  <a:srgbClr val="C0504D">
                    <a:lumMod val="50000"/>
                  </a:srgbClr>
                </a:solidFill>
                <a:latin typeface="Arial Black" pitchFamily="34" charset="0"/>
              </a:rPr>
              <a:t> с целью получения информации о том, часто – ли ребенок употребляет в пищу продукты питания из реклам?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960" y="565321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Разработка сценария </a:t>
            </a:r>
            <a:r>
              <a:rPr lang="ru-RU" sz="2000" i="1" dirty="0" smtClean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- развлечения </a:t>
            </a:r>
            <a:r>
              <a:rPr lang="ru-RU" sz="2000" i="1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для детей  </a:t>
            </a:r>
            <a:endParaRPr lang="ru-RU" sz="2000" i="1" dirty="0" smtClean="0">
              <a:solidFill>
                <a:srgbClr val="4BACC6">
                  <a:lumMod val="75000"/>
                </a:srgbClr>
              </a:solidFill>
              <a:latin typeface="Arial Black" pitchFamily="34" charset="0"/>
            </a:endParaRPr>
          </a:p>
          <a:p>
            <a:pPr lvl="0"/>
            <a:r>
              <a:rPr lang="ru-RU" sz="2000" i="1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 </a:t>
            </a:r>
            <a:r>
              <a:rPr lang="ru-RU" sz="2000" i="1" dirty="0" smtClean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             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Здоровая пища для всей семьи»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555" y="150835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«Часто </a:t>
            </a:r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– ли ребенок употребляет в пищу продукты питания из реклам</a:t>
            </a:r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?»</a:t>
            </a:r>
            <a:endParaRPr lang="ru-RU" sz="20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382773163"/>
              </p:ext>
            </p:extLst>
          </p:nvPr>
        </p:nvGraphicFramePr>
        <p:xfrm>
          <a:off x="1547664" y="2228410"/>
          <a:ext cx="6984776" cy="321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809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5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92899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Arial Black" pitchFamily="34" charset="0"/>
              </a:rPr>
              <a:t>Второй 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этап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 Практический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Цель:</a:t>
            </a:r>
            <a:r>
              <a:rPr lang="ru-RU" i="1" dirty="0" smtClean="0">
                <a:latin typeface="Arial Black" pitchFamily="34" charset="0"/>
              </a:rPr>
              <a:t> Систематизировать </a:t>
            </a:r>
            <a:r>
              <a:rPr lang="ru-RU" i="1" dirty="0">
                <a:latin typeface="Arial Black" pitchFamily="34" charset="0"/>
              </a:rPr>
              <a:t>и расширять знания детей о правильном питании, о пищевой </a:t>
            </a:r>
            <a:r>
              <a:rPr lang="ru-RU" i="1" dirty="0" smtClean="0">
                <a:latin typeface="Arial Black" pitchFamily="34" charset="0"/>
              </a:rPr>
              <a:t> и витаминной  ценности </a:t>
            </a:r>
            <a:r>
              <a:rPr lang="ru-RU" i="1" dirty="0">
                <a:latin typeface="Arial Black" pitchFamily="34" charset="0"/>
              </a:rPr>
              <a:t>продуктов, о связи питания и </a:t>
            </a:r>
            <a:r>
              <a:rPr lang="ru-RU" i="1" dirty="0" smtClean="0">
                <a:latin typeface="Arial Black" pitchFamily="34" charset="0"/>
              </a:rPr>
              <a:t>здоровья, отдавая предпочтение </a:t>
            </a:r>
            <a:r>
              <a:rPr lang="ru-RU" i="1" dirty="0">
                <a:latin typeface="Arial Black" pitchFamily="34" charset="0"/>
              </a:rPr>
              <a:t>в выборе продуктов отечественного происхождения, противостоять рекламе. </a:t>
            </a:r>
            <a:endParaRPr lang="ru-RU" sz="2000" i="1" dirty="0" smtClean="0"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Дидактические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игры: 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«Где живет </a:t>
            </a:r>
            <a:r>
              <a:rPr lang="ru-RU" i="1" dirty="0" err="1">
                <a:solidFill>
                  <a:srgbClr val="002060"/>
                </a:solidFill>
                <a:latin typeface="Arial Black" pitchFamily="34" charset="0"/>
              </a:rPr>
              <a:t>витаминка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?», «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Разрезные картинки»,  «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Что такое хорошо и что такое плохо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», 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   «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Чудо- дерево». </a:t>
            </a:r>
            <a:endParaRPr lang="ru-RU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latin typeface="Arial Black" pitchFamily="34" charset="0"/>
            </a:endParaRPr>
          </a:p>
        </p:txBody>
      </p:sp>
      <p:pic>
        <p:nvPicPr>
          <p:cNvPr id="8195" name="Picture 3" descr="G:\DCIM\100SSCAM\SDC11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20184"/>
            <a:ext cx="3276847" cy="2457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DCIM\100SSCAM\SDC11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1141"/>
            <a:ext cx="2623840" cy="1967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DCIM\100SSCAM\IMG_2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850" y="4725144"/>
            <a:ext cx="2915816" cy="1943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5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608"/>
            <a:ext cx="90364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Arial Black" pitchFamily="34" charset="0"/>
              </a:rPr>
              <a:t>Подвижные игры: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«Делай как я», «Собери урожай» (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эстафета), муз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 игра «Баба сеяла горох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i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i="1" dirty="0">
              <a:solidFill>
                <a:srgbClr val="00B05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i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Сюжетно-ролевые </a:t>
            </a:r>
            <a:r>
              <a:rPr lang="ru-RU" sz="2000" i="1" dirty="0">
                <a:solidFill>
                  <a:srgbClr val="00B050"/>
                </a:solidFill>
                <a:latin typeface="Arial Black" pitchFamily="34" charset="0"/>
              </a:rPr>
              <a:t>игры: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«На приёме у доктора», «Идем за полезными продуктами»(овощной,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хлебный отделы),  «Кафе»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Елена\Desktop\САД № 8\все с новой флешки\Цветик - семицветик-фото\IMG_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44734"/>
            <a:ext cx="2592288" cy="1968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0SSCAM\SDC11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98" y="3501706"/>
            <a:ext cx="1679187" cy="1259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CIM\100SSCAM\SDC11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2251"/>
            <a:ext cx="1679187" cy="1259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CIM\100SSCAM\SDC118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7630"/>
            <a:ext cx="1679187" cy="1259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DCIM\100SSCAM\SDC118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73216"/>
            <a:ext cx="1709936" cy="1282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Елена\Desktop\С ФОТО С ФЛЕШКИ\100SSCAM\100SSCAM\IMG_10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986" y="4368147"/>
            <a:ext cx="1914805" cy="1276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DCIM\100SSCAM\SDC118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112" y="766640"/>
            <a:ext cx="2555776" cy="191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0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739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63</cp:revision>
  <dcterms:created xsi:type="dcterms:W3CDTF">2013-04-18T18:19:05Z</dcterms:created>
  <dcterms:modified xsi:type="dcterms:W3CDTF">2013-04-22T02:33:14Z</dcterms:modified>
</cp:coreProperties>
</file>